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710" autoAdjust="0"/>
  </p:normalViewPr>
  <p:slideViewPr>
    <p:cSldViewPr snapToGrid="0" snapToObjects="1">
      <p:cViewPr varScale="1">
        <p:scale>
          <a:sx n="64" d="100"/>
          <a:sy n="64" d="100"/>
        </p:scale>
        <p:origin x="-12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Assessment Results</a:t>
            </a:r>
            <a:endParaRPr lang="en-US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Average Percent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Pre-Test</c:v>
                </c:pt>
                <c:pt idx="1">
                  <c:v>Post-Test</c:v>
                </c:pt>
                <c:pt idx="2">
                  <c:v>Percent Growth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53.4</c:v>
                </c:pt>
                <c:pt idx="1">
                  <c:v>91.1</c:v>
                </c:pt>
                <c:pt idx="2">
                  <c:v>86.5</c:v>
                </c:pt>
              </c:numCache>
            </c:numRef>
          </c:val>
        </c:ser>
        <c:dLbls/>
        <c:gapWidth val="75"/>
        <c:shape val="box"/>
        <c:axId val="50403584"/>
        <c:axId val="50360320"/>
        <c:axId val="0"/>
      </c:bar3DChart>
      <c:catAx>
        <c:axId val="50403584"/>
        <c:scaling>
          <c:orientation val="minMax"/>
        </c:scaling>
        <c:axPos val="b"/>
        <c:tickLblPos val="nextTo"/>
        <c:crossAx val="50360320"/>
        <c:crosses val="autoZero"/>
        <c:auto val="1"/>
        <c:lblAlgn val="ctr"/>
        <c:lblOffset val="100"/>
      </c:catAx>
      <c:valAx>
        <c:axId val="5036032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b="0" dirty="0" smtClean="0"/>
                  <a:t>Average</a:t>
                </a:r>
                <a:r>
                  <a:rPr lang="en-US" b="0" baseline="0" dirty="0" smtClean="0"/>
                  <a:t> Percent</a:t>
                </a:r>
                <a:endParaRPr lang="en-US" b="0" dirty="0"/>
              </a:p>
            </c:rich>
          </c:tx>
          <c:layout/>
        </c:title>
        <c:numFmt formatCode="General" sourceLinked="1"/>
        <c:tickLblPos val="nextTo"/>
        <c:crossAx val="5040358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93C70-2F3A-4240-92C2-A5A1F9E42850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16BDCB-A886-094E-8A1B-08C6118154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3499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pPr eaLnBrk="1" hangingPunct="1">
              <a:spcBef>
                <a:spcPct val="50000"/>
              </a:spcBef>
            </a:pPr>
            <a:r>
              <a:rPr lang="en-US" sz="1600" b="1" dirty="0" smtClean="0">
                <a:latin typeface="Maiandra GD" pitchFamily="34" charset="0"/>
              </a:rPr>
              <a:t>Standards</a:t>
            </a:r>
            <a:endParaRPr lang="en-US" sz="2800" b="1" dirty="0" smtClean="0">
              <a:latin typeface="Maiandra GD" pitchFamily="34" charset="0"/>
            </a:endParaRPr>
          </a:p>
          <a:p>
            <a:pPr marL="365760" lvl="0" indent="-365760"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1200" dirty="0" smtClean="0">
                <a:latin typeface="Maiandra GD" pitchFamily="34" charset="0"/>
              </a:rPr>
              <a:t>Design, evaluate, and refine a solution to a complex real-world problem, based on scientific knowledge, student-generated sources of evidence, prioritized criteria, and tradeoff considerations.</a:t>
            </a:r>
          </a:p>
          <a:p>
            <a:pPr marL="365760" lvl="0" indent="-365760"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1200" dirty="0" smtClean="0">
                <a:latin typeface="Maiandra GD" pitchFamily="34" charset="0"/>
              </a:rPr>
              <a:t>Design criteria and constraints, which typically reflect the needs of the end-user of a technology or process, address such things as the product’s or system’s function (what job it will perform and how), its durability, and limits on its size and cost.</a:t>
            </a:r>
          </a:p>
          <a:p>
            <a:pPr marL="365760" lvl="0" indent="-365760"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1200" dirty="0" smtClean="0">
                <a:latin typeface="Maiandra GD" pitchFamily="34" charset="0"/>
              </a:rPr>
              <a:t>When evaluating solutions, it is important to take into account a range of constraints, including cost, safety, reliability, and aesthetics, and to consider social, cultural, and environmental impacts. </a:t>
            </a:r>
          </a:p>
          <a:p>
            <a:endParaRPr lang="en-US" dirty="0" smtClean="0"/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Objectives</a:t>
            </a:r>
          </a:p>
          <a:p>
            <a:pPr marL="365760" marR="0" lvl="0" indent="-36576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Students will use resources to determine the benefits, drawbacks, difficulties and costs of minimally invasive surgery and use this knowledge to compare it to conventional surgery.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aiandra GD" pitchFamily="34" charset="0"/>
              <a:cs typeface="Arial" pitchFamily="34" charset="0"/>
            </a:endParaRPr>
          </a:p>
          <a:p>
            <a:pPr marL="365760" marR="0" lvl="0" indent="-36576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Calibri" pitchFamily="34" charset="0"/>
                <a:cs typeface="Arial" pitchFamily="34" charset="0"/>
              </a:rPr>
              <a:t>Students will learn about the steps of the engineering design process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aiandra GD" pitchFamily="34" charset="0"/>
              <a:cs typeface="Arial" pitchFamily="34" charset="0"/>
            </a:endParaRPr>
          </a:p>
          <a:p>
            <a:pPr marL="365760" marR="0" lvl="0" indent="-36576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Calibri" pitchFamily="34" charset="0"/>
                <a:cs typeface="Arial" pitchFamily="34" charset="0"/>
              </a:rPr>
              <a:t>Students will follow the engineering design process to design a device for use in minimally invasive surgery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aiandra GD" pitchFamily="34" charset="0"/>
              <a:cs typeface="Arial" pitchFamily="34" charset="0"/>
            </a:endParaRPr>
          </a:p>
          <a:p>
            <a:pPr marL="365760" marR="0" lvl="0" indent="-36576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Calibri" pitchFamily="34" charset="0"/>
                <a:cs typeface="Arial" pitchFamily="34" charset="0"/>
              </a:rPr>
              <a:t>Students will discover how an action performed outside the body can translate into an action performed inside the body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aiandra GD" pitchFamily="34" charset="0"/>
              <a:cs typeface="Arial" pitchFamily="34" charset="0"/>
            </a:endParaRPr>
          </a:p>
          <a:p>
            <a:pPr marL="365760" marR="0" lvl="0" indent="-36576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Calibri" pitchFamily="34" charset="0"/>
                <a:cs typeface="Arial" pitchFamily="34" charset="0"/>
              </a:rPr>
              <a:t>Students will test devices used to clamp, cut and seal organs in human surgery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aiandra GD" pitchFamily="34" charset="0"/>
              <a:cs typeface="Arial" pitchFamily="34" charset="0"/>
            </a:endParaRPr>
          </a:p>
          <a:p>
            <a:pPr marL="365760" marR="0" lvl="0" indent="-36576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Calibri" pitchFamily="34" charset="0"/>
                <a:cs typeface="Arial" pitchFamily="34" charset="0"/>
              </a:rPr>
              <a:t>Students will identify iterations involved in the design of a surgical device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aiandra GD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aiandra GD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16BDCB-A886-094E-8A1B-08C61181548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8199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16BDCB-A886-094E-8A1B-08C61181548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4225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16BDCB-A886-094E-8A1B-08C61181548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1950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16BDCB-A886-094E-8A1B-08C61181548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1768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16BDCB-A886-094E-8A1B-08C61181548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3378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16BDCB-A886-094E-8A1B-08C61181548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0887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May 22,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May 22,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May 22,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May 22,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May 22,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May 22,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May 22,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May 22,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May 22,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May 22,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May 22,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 cstate="print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2120D2-3948-4F8F-BE5D-E7E7D97880B2}" type="datetime4">
              <a:rPr lang="en-US" smtClean="0"/>
              <a:pPr/>
              <a:t>May 22, 2015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57176" y="1676400"/>
            <a:ext cx="5201024" cy="15240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Minimally Invasive Surgery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57176" y="3203574"/>
            <a:ext cx="5201024" cy="1825625"/>
          </a:xfrm>
        </p:spPr>
        <p:txBody>
          <a:bodyPr/>
          <a:lstStyle/>
          <a:p>
            <a:r>
              <a:rPr lang="en-US" sz="2800" dirty="0" smtClean="0"/>
              <a:t>Monika Nuñez</a:t>
            </a:r>
          </a:p>
          <a:p>
            <a:r>
              <a:rPr lang="en-US" dirty="0" smtClean="0"/>
              <a:t>Ursuline Academy</a:t>
            </a:r>
          </a:p>
          <a:p>
            <a:r>
              <a:rPr lang="en-US" dirty="0" smtClean="0"/>
              <a:t>Introduction to Engineering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3956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 Idea:</a:t>
            </a:r>
          </a:p>
          <a:p>
            <a:pPr lvl="1"/>
            <a:r>
              <a:rPr lang="en-US" dirty="0" smtClean="0"/>
              <a:t>Safe and ethical treatment of organisms that feel pain</a:t>
            </a:r>
          </a:p>
          <a:p>
            <a:r>
              <a:rPr lang="en-US" dirty="0" smtClean="0"/>
              <a:t>Essential Questions</a:t>
            </a:r>
          </a:p>
          <a:p>
            <a:pPr lvl="1"/>
            <a:r>
              <a:rPr lang="en-US" dirty="0" smtClean="0"/>
              <a:t>How can we make surgery on animals safe and affordable?</a:t>
            </a:r>
          </a:p>
          <a:p>
            <a:pPr lvl="1"/>
            <a:r>
              <a:rPr lang="en-US" dirty="0" smtClean="0"/>
              <a:t>How can we perform surgery that reduces the pain experienced and the time for recovery?</a:t>
            </a:r>
          </a:p>
          <a:p>
            <a:pPr lvl="1"/>
            <a:r>
              <a:rPr lang="en-US" dirty="0" smtClean="0"/>
              <a:t>How have innovations in surgical procedures affected those needing operations and the surgeons performing the operations?</a:t>
            </a:r>
          </a:p>
          <a:p>
            <a:r>
              <a:rPr lang="en-US" dirty="0" smtClean="0"/>
              <a:t>Standards</a:t>
            </a:r>
          </a:p>
          <a:p>
            <a:r>
              <a:rPr lang="en-US" dirty="0" smtClean="0"/>
              <a:t>Objectives</a:t>
            </a:r>
          </a:p>
        </p:txBody>
      </p:sp>
    </p:spTree>
    <p:extLst>
      <p:ext uri="{BB962C8B-B14F-4D97-AF65-F5344CB8AC3E}">
        <p14:creationId xmlns:p14="http://schemas.microsoft.com/office/powerpoint/2010/main" xmlns="" val="2795761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The Challenge &amp; Some Questions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7638"/>
            <a:ext cx="7772400" cy="39163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Design and create a prototype of a device that can be 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used in a minimally invasive surgery to clamp and cut an 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artificial animal organ</a:t>
            </a:r>
            <a:endParaRPr lang="en-US" b="1" dirty="0" smtClean="0">
              <a:latin typeface="+mj-lt"/>
            </a:endParaRPr>
          </a:p>
          <a:p>
            <a:endParaRPr lang="en-US" sz="1200" dirty="0" smtClean="0"/>
          </a:p>
          <a:p>
            <a:r>
              <a:rPr lang="en-US" dirty="0" smtClean="0"/>
              <a:t>A few Guiding Questions:</a:t>
            </a:r>
          </a:p>
          <a:p>
            <a:pPr lvl="1"/>
            <a:r>
              <a:rPr lang="en-US" dirty="0" smtClean="0"/>
              <a:t>What is minimally invasive surgery?</a:t>
            </a:r>
          </a:p>
          <a:p>
            <a:pPr lvl="1"/>
            <a:r>
              <a:rPr lang="en-US" sz="1600" dirty="0" smtClean="0">
                <a:latin typeface="+mj-lt"/>
              </a:rPr>
              <a:t>What are the limitations on tools used for minimally invasive surgery?</a:t>
            </a:r>
          </a:p>
          <a:p>
            <a:pPr lvl="1"/>
            <a:r>
              <a:rPr lang="en-US" sz="1600" dirty="0" smtClean="0">
                <a:latin typeface="+mj-lt"/>
              </a:rPr>
              <a:t>How can you translate an action performed outside the body into clamping down on and cutting something inside the body?</a:t>
            </a:r>
          </a:p>
          <a:p>
            <a:pPr lvl="1"/>
            <a:r>
              <a:rPr lang="en-US" sz="1600" dirty="0" smtClean="0">
                <a:latin typeface="+mj-lt"/>
              </a:rPr>
              <a:t>What are the size limitations of minimally invasive surgery?</a:t>
            </a:r>
          </a:p>
          <a:p>
            <a:pPr lvl="1"/>
            <a:r>
              <a:rPr lang="en-US" sz="1600" dirty="0" smtClean="0">
                <a:latin typeface="+mj-lt"/>
              </a:rPr>
              <a:t>How can you see inside the body during minimally invasive surgery?</a:t>
            </a:r>
          </a:p>
        </p:txBody>
      </p:sp>
      <p:pic>
        <p:nvPicPr>
          <p:cNvPr id="4" name="Picture 6" descr="C:\Users\mnunez\Desktop\Dropbox\Camera Uploads\2014-04-04 15.28.1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rot="5400000">
            <a:off x="7154937" y="1518588"/>
            <a:ext cx="1543745" cy="19593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13906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Application, Career,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5378" y="1600201"/>
            <a:ext cx="6802821" cy="3733800"/>
          </a:xfrm>
        </p:spPr>
        <p:txBody>
          <a:bodyPr>
            <a:noAutofit/>
          </a:bodyPr>
          <a:lstStyle/>
          <a:p>
            <a:r>
              <a:rPr lang="en-US" dirty="0" smtClean="0"/>
              <a:t>Laparoscopic surgeries are increasing in popularity and safety</a:t>
            </a:r>
          </a:p>
          <a:p>
            <a:endParaRPr lang="en-US" sz="3600" dirty="0" smtClean="0"/>
          </a:p>
          <a:p>
            <a:r>
              <a:rPr lang="en-US" dirty="0" smtClean="0"/>
              <a:t>Biomedical Engineer, Mechanical Engineer, Materials Engineer, Doctor, Surgeon, </a:t>
            </a:r>
            <a:r>
              <a:rPr lang="en-US" dirty="0" err="1" smtClean="0"/>
              <a:t>Vetinarian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Laparoscopic surgery popularity increasing because of reduced recovery time and infection possibilities – new technologies reduce cost and increase safety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417638"/>
            <a:ext cx="724878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Aft>
                <a:spcPts val="1200"/>
              </a:spcAft>
            </a:pPr>
            <a:r>
              <a:rPr lang="en-US" sz="6000" b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</a:p>
          <a:p>
            <a:pPr algn="ctr">
              <a:spcAft>
                <a:spcPts val="1200"/>
              </a:spcAft>
            </a:pPr>
            <a:r>
              <a:rPr lang="en-US" sz="6000" b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</a:p>
          <a:p>
            <a:pPr algn="ctr">
              <a:spcAft>
                <a:spcPts val="1200"/>
              </a:spcAft>
            </a:pPr>
            <a:r>
              <a:rPr lang="en-US" sz="6000" b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xmlns="" val="3430540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of Student Learning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26036" y="1600200"/>
          <a:ext cx="4788725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/>
          <p:cNvSpPr/>
          <p:nvPr/>
        </p:nvSpPr>
        <p:spPr>
          <a:xfrm>
            <a:off x="5114761" y="1417638"/>
            <a:ext cx="377787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+mj-lt"/>
                <a:cs typeface="Arial" pitchFamily="34" charset="0"/>
              </a:rPr>
              <a:t>Students were assessed on their knowledge of minimally invasive surgery as well as the challenges in creating a device for use in these surgeries.</a:t>
            </a:r>
          </a:p>
        </p:txBody>
      </p:sp>
      <p:sp>
        <p:nvSpPr>
          <p:cNvPr id="9" name="Rectangle 8"/>
          <p:cNvSpPr/>
          <p:nvPr/>
        </p:nvSpPr>
        <p:spPr>
          <a:xfrm>
            <a:off x="5474525" y="3077528"/>
            <a:ext cx="3418115" cy="260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+mj-lt"/>
                <a:cs typeface="Arial" pitchFamily="34" charset="0"/>
              </a:rPr>
              <a:t>Example Questions: </a:t>
            </a:r>
          </a:p>
          <a:p>
            <a:pPr marL="274320" lvl="0" indent="-274320" defTabSz="457200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1600" dirty="0" smtClean="0"/>
              <a:t>What role do biomedical engineers play in minimally invasive surgery?</a:t>
            </a:r>
          </a:p>
          <a:p>
            <a:pPr marL="274320" lvl="0" indent="-274320" defTabSz="457200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1600" dirty="0" smtClean="0"/>
              <a:t>What are 3 limitations on tools used for minimally invasive surgery?</a:t>
            </a:r>
          </a:p>
          <a:p>
            <a:pPr marL="274320" lvl="0" indent="-274320" defTabSz="457200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1600" dirty="0" smtClean="0"/>
              <a:t>Why are there multiple devices designed to do the same task during surgery?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9592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Activity #1: Basics of Surgery</a:t>
            </a:r>
          </a:p>
          <a:p>
            <a:r>
              <a:rPr lang="en-US" dirty="0" smtClean="0"/>
              <a:t>Activity #2: Don’t Overdesign</a:t>
            </a:r>
          </a:p>
          <a:p>
            <a:r>
              <a:rPr lang="en-US" dirty="0" smtClean="0"/>
              <a:t>Activity #3: Designing a Surgical Device</a:t>
            </a:r>
          </a:p>
          <a:p>
            <a:r>
              <a:rPr lang="en-US" dirty="0" smtClean="0"/>
              <a:t>Activity #4: Real-World Surgical Devices</a:t>
            </a:r>
            <a:endParaRPr lang="en-US" dirty="0"/>
          </a:p>
        </p:txBody>
      </p:sp>
      <p:pic>
        <p:nvPicPr>
          <p:cNvPr id="4" name="Picture 8" descr="S:\Engineering EB\Engineering Class Surgery Project\IMG_791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rot="-660000">
            <a:off x="5366774" y="2243928"/>
            <a:ext cx="1502027" cy="2250671"/>
          </a:xfrm>
          <a:prstGeom prst="rect">
            <a:avLst/>
          </a:prstGeom>
          <a:noFill/>
        </p:spPr>
      </p:pic>
      <p:pic>
        <p:nvPicPr>
          <p:cNvPr id="5" name="Picture 17" descr="C:\Users\mnunez\Desktop\Dropbox\Camera Uploads\2014-03-27 07.44.3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807065" y="3990132"/>
            <a:ext cx="1554480" cy="2072640"/>
          </a:xfrm>
          <a:prstGeom prst="rect">
            <a:avLst/>
          </a:prstGeom>
          <a:noFill/>
        </p:spPr>
      </p:pic>
      <p:pic>
        <p:nvPicPr>
          <p:cNvPr id="8" name="Picture 4" descr="S:\Engineering EB\Engineering Class Surgery Project\IMG_792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010274" y="5334001"/>
            <a:ext cx="2133726" cy="1423045"/>
          </a:xfrm>
          <a:prstGeom prst="rect">
            <a:avLst/>
          </a:prstGeom>
          <a:noFill/>
        </p:spPr>
      </p:pic>
      <p:pic>
        <p:nvPicPr>
          <p:cNvPr id="9" name="Picture 2" descr="S:\Engineering EB\Engineering Class Surgery Project\IMG_7905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rot="540000">
            <a:off x="7465965" y="2997240"/>
            <a:ext cx="1510215" cy="2264429"/>
          </a:xfrm>
          <a:prstGeom prst="rect">
            <a:avLst/>
          </a:prstGeom>
          <a:noFill/>
        </p:spPr>
      </p:pic>
      <p:pic>
        <p:nvPicPr>
          <p:cNvPr id="10" name="Picture 5" descr="C:\Users\mnunez\Desktop\Dropbox\Camera Uploads\2014-04-04 15.50.10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rot="16200000">
            <a:off x="4229495" y="4707969"/>
            <a:ext cx="1295392" cy="3009910"/>
          </a:xfrm>
          <a:prstGeom prst="rect">
            <a:avLst/>
          </a:prstGeom>
          <a:noFill/>
        </p:spPr>
      </p:pic>
      <p:pic>
        <p:nvPicPr>
          <p:cNvPr id="11" name="Picture 5" descr="T:\Slideshow\004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584305" y="177156"/>
            <a:ext cx="2134569" cy="1423045"/>
          </a:xfrm>
          <a:prstGeom prst="rect">
            <a:avLst/>
          </a:prstGeom>
          <a:noFill/>
        </p:spPr>
      </p:pic>
      <p:pic>
        <p:nvPicPr>
          <p:cNvPr id="12" name="Picture 6" descr="T:\Slideshow\011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587120" y="849019"/>
            <a:ext cx="2253546" cy="1502363"/>
          </a:xfrm>
          <a:prstGeom prst="rect">
            <a:avLst/>
          </a:prstGeom>
          <a:noFill/>
        </p:spPr>
      </p:pic>
      <p:pic>
        <p:nvPicPr>
          <p:cNvPr id="13" name="Picture 9" descr="C:\Users\mnunez\Desktop\Dropbox\Camera Uploads\2014-03-27 13.28.38.jp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4122271"/>
            <a:ext cx="1468242" cy="1957656"/>
          </a:xfrm>
          <a:prstGeom prst="rect">
            <a:avLst/>
          </a:prstGeom>
          <a:noFill/>
        </p:spPr>
      </p:pic>
      <p:pic>
        <p:nvPicPr>
          <p:cNvPr id="15" name="Picture 13" descr="C:\Users\mnunez\Desktop\Dropbox\Camera Uploads\2014-03-27 13.46.17.jpg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300472" y="3373640"/>
            <a:ext cx="1643691" cy="2191588"/>
          </a:xfrm>
          <a:prstGeom prst="rect">
            <a:avLst/>
          </a:prstGeom>
          <a:noFill/>
        </p:spPr>
      </p:pic>
      <p:pic>
        <p:nvPicPr>
          <p:cNvPr id="16" name="Picture 19" descr="C:\Users\mnunez\Desktop\Dropbox\Camera Uploads\2014-03-27 13.59.27.jpg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536518" y="5008445"/>
            <a:ext cx="1528292" cy="2037722"/>
          </a:xfrm>
          <a:prstGeom prst="rect">
            <a:avLst/>
          </a:prstGeom>
          <a:noFill/>
        </p:spPr>
      </p:pic>
      <p:pic>
        <p:nvPicPr>
          <p:cNvPr id="6" name="Picture 3" descr="S:\Engineering EB\Engineering Class Surgery Project\IMG_7913.JPG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rot="-540000">
            <a:off x="6489116" y="1646381"/>
            <a:ext cx="2324948" cy="1550577"/>
          </a:xfrm>
          <a:prstGeom prst="rect">
            <a:avLst/>
          </a:prstGeom>
          <a:noFill/>
        </p:spPr>
      </p:pic>
      <p:pic>
        <p:nvPicPr>
          <p:cNvPr id="14" name="Picture 11" descr="C:\Users\mnunez\Desktop\Dropbox\Camera Uploads\2014-03-27 13.30.27.jpg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468242" y="3373640"/>
            <a:ext cx="2179740" cy="16348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0598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gained valuable knowledge about biomedical engineering and surgical device design</a:t>
            </a:r>
          </a:p>
          <a:p>
            <a:r>
              <a:rPr lang="en-US" dirty="0" smtClean="0"/>
              <a:t>No students were completely  successful in clamping and cutting the artificial organ</a:t>
            </a:r>
          </a:p>
          <a:p>
            <a:r>
              <a:rPr lang="en-US" dirty="0" smtClean="0"/>
              <a:t>Field trip to Ethicon was more meaningful than in previous years</a:t>
            </a:r>
          </a:p>
          <a:p>
            <a:r>
              <a:rPr lang="en-US" dirty="0" smtClean="0"/>
              <a:t>In the future, I would make the following modifications:</a:t>
            </a:r>
          </a:p>
          <a:p>
            <a:pPr lvl="1"/>
            <a:r>
              <a:rPr lang="en-US" dirty="0" smtClean="0"/>
              <a:t>Modify the opening sequence</a:t>
            </a:r>
          </a:p>
          <a:p>
            <a:pPr lvl="1"/>
            <a:r>
              <a:rPr lang="en-US" dirty="0" smtClean="0"/>
              <a:t>Allow for more time on challenge (Activity #3)</a:t>
            </a:r>
          </a:p>
          <a:p>
            <a:pPr lvl="1"/>
            <a:r>
              <a:rPr lang="en-US" dirty="0" smtClean="0"/>
              <a:t>Change scope use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271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230</TotalTime>
  <Words>531</Words>
  <Application>Microsoft Office PowerPoint</Application>
  <PresentationFormat>On-screen Show (4:3)</PresentationFormat>
  <Paragraphs>71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 Pop</vt:lpstr>
      <vt:lpstr>Minimally Invasive Surgery</vt:lpstr>
      <vt:lpstr>Unit Overview</vt:lpstr>
      <vt:lpstr>The Challenge &amp; Some Questions</vt:lpstr>
      <vt:lpstr>Application, Career, Society</vt:lpstr>
      <vt:lpstr>Evidence of Student Learning</vt:lpstr>
      <vt:lpstr>Activities</vt:lpstr>
      <vt:lpstr>Reflections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Minimally Invasive Surgery</dc:title>
  <dc:creator>Monika Nuñez</dc:creator>
  <cp:lastModifiedBy>Debbie</cp:lastModifiedBy>
  <cp:revision>21</cp:revision>
  <dcterms:created xsi:type="dcterms:W3CDTF">2014-04-10T02:19:22Z</dcterms:created>
  <dcterms:modified xsi:type="dcterms:W3CDTF">2015-05-22T04:09:48Z</dcterms:modified>
</cp:coreProperties>
</file>